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90" r:id="rId7"/>
    <p:sldId id="260" r:id="rId8"/>
    <p:sldId id="291" r:id="rId9"/>
    <p:sldId id="261" r:id="rId10"/>
    <p:sldId id="263" r:id="rId11"/>
    <p:sldId id="28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6162"/>
    <a:srgbClr val="74A8AC"/>
    <a:srgbClr val="207374"/>
    <a:srgbClr val="398B91"/>
    <a:srgbClr val="C29017"/>
    <a:srgbClr val="2C6C70"/>
    <a:srgbClr val="193C66"/>
    <a:srgbClr val="005D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EEB03-8583-F64D-BA4F-FA166EB2EC2A}" type="datetimeFigureOut">
              <a:rPr lang="en-US" smtClean="0"/>
              <a:t>10/2/2013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D375E-93BB-814C-B438-A25600BD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7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67176-91EF-594B-8AF2-7356AB11C41A}" type="datetimeFigureOut">
              <a:rPr lang="en-US" smtClean="0"/>
              <a:t>10/2/2013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924A8-4F33-1F4A-A86F-81B45AC5A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7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404"/>
            <a:ext cx="9144000" cy="68734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79310" y="642735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latin typeface="+mn-lt"/>
              <a:cs typeface="Verdana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402080" y="6492240"/>
            <a:ext cx="7487920" cy="152400"/>
            <a:chOff x="0" y="4392278"/>
            <a:chExt cx="8822613" cy="23576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69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0558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8819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rgbClr val="39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328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8739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nden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2221" y="3169873"/>
            <a:ext cx="7856962" cy="19402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23212" y="5615509"/>
            <a:ext cx="6619871" cy="4799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4440" y="5421605"/>
            <a:ext cx="7907220" cy="151899"/>
            <a:chOff x="0" y="4392278"/>
            <a:chExt cx="8822613" cy="235762"/>
          </a:xfrm>
        </p:grpSpPr>
        <p:sp>
          <p:nvSpPr>
            <p:cNvPr id="27" name="Rectangle 26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13" y="479775"/>
            <a:ext cx="5907387" cy="21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lton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28116" y="2865482"/>
            <a:ext cx="5543100" cy="294776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rgbClr val="7F7F7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12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lsv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854712" y="3463769"/>
            <a:ext cx="5794394" cy="30410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3" y="521762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4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ali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63932" y="2224347"/>
            <a:ext cx="4705948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9" y="521763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8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z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2354" y="703883"/>
            <a:ext cx="4705948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12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ltram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24764" y="1473545"/>
            <a:ext cx="7514610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5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1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294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flipV="1">
            <a:off x="0" y="6462141"/>
            <a:ext cx="9168460" cy="41374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8750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6705600"/>
            <a:ext cx="9144000" cy="152400"/>
            <a:chOff x="0" y="4392278"/>
            <a:chExt cx="8822613" cy="23576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7365623" y="379195"/>
            <a:ext cx="1778377" cy="701924"/>
            <a:chOff x="342448" y="6206754"/>
            <a:chExt cx="1428594" cy="563865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722314" y="6265156"/>
              <a:ext cx="1048728" cy="44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i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cs typeface="Verdana"/>
                </a:rPr>
                <a:t>KAUNO TECHNOLOGIJOS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i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cs typeface="Verdana"/>
                </a:rPr>
                <a:t>UNIVERSITETAS</a:t>
              </a:r>
              <a:endParaRPr lang="en-US" sz="1000" b="0" i="0" dirty="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342448" y="6206754"/>
              <a:ext cx="391033" cy="56386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 userDrawn="1"/>
        </p:nvSpPr>
        <p:spPr>
          <a:xfrm>
            <a:off x="5857689" y="58272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4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  <p:sldLayoutId id="2147483809" r:id="rId4"/>
    <p:sldLayoutId id="2147483810" r:id="rId5"/>
    <p:sldLayoutId id="2147483811" r:id="rId6"/>
    <p:sldLayoutId id="2147483823" r:id="rId7"/>
    <p:sldLayoutId id="2147483812" r:id="rId8"/>
    <p:sldLayoutId id="2147483821" r:id="rId9"/>
    <p:sldLayoutId id="2147483813" r:id="rId10"/>
    <p:sldLayoutId id="2147483814" r:id="rId11"/>
    <p:sldLayoutId id="2147483822" r:id="rId12"/>
    <p:sldLayoutId id="21474838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0791" y="4278494"/>
            <a:ext cx="3750016" cy="83941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lt-LT" sz="6000" dirty="0" smtClean="0"/>
              <a:t>Vir²realism</a:t>
            </a:r>
            <a:endParaRPr lang="en-US" b="1" dirty="0">
              <a:latin typeface="Sansation Regular"/>
              <a:cs typeface="Sansation Regular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3212" y="5741459"/>
            <a:ext cx="7874084" cy="425376"/>
          </a:xfrm>
        </p:spPr>
        <p:txBody>
          <a:bodyPr/>
          <a:lstStyle/>
          <a:p>
            <a:r>
              <a:rPr lang="lt-LT" sz="2800" dirty="0" smtClean="0">
                <a:latin typeface="Sansation Regular"/>
                <a:cs typeface="Sansation Regular"/>
              </a:rPr>
              <a:t>2013 Kaunas</a:t>
            </a:r>
            <a:endParaRPr lang="en-US" sz="2800" dirty="0">
              <a:latin typeface="Sansation Regular"/>
              <a:cs typeface="Sansati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05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2402007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Vir²realism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237" y="1660762"/>
            <a:ext cx="3849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lt-LT" sz="24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Projekto </a:t>
            </a:r>
            <a:r>
              <a:rPr lang="lt-LT" sz="2400" dirty="0">
                <a:solidFill>
                  <a:prstClr val="black"/>
                </a:solidFill>
                <a:latin typeface="Sansation Regular"/>
                <a:cs typeface="Sansation Regular"/>
              </a:rPr>
              <a:t>esmė – sukurti sistemą, kuri vartotojui imituotų virtualią aplinką virtualios realybės akinių ir judesio daviklių pagalba.</a:t>
            </a:r>
            <a:endParaRPr lang="pl-PL" sz="24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237" y="4020897"/>
            <a:ext cx="37194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Komanda:</a:t>
            </a: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Tautvydas Petkus</a:t>
            </a: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Karolis Ryselis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Vaiva Vegytė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Cenker Canbulut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Žygimantas Benetis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0" y="1105820"/>
            <a:ext cx="3870960" cy="54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3152634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Virtuali realybė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646" y="1729001"/>
            <a:ext cx="6889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  <a:defRPr/>
            </a:pPr>
            <a:r>
              <a:rPr lang="lt-LT" sz="2400" dirty="0"/>
              <a:t>Atsiradusi XX a.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lt-LT" sz="2400" dirty="0"/>
              <a:t>Tai kompiuterio sugeneruotas interaktyvus pasaulis arba realus pasaulis su interaktyviomis detalėmis</a:t>
            </a:r>
          </a:p>
          <a:p>
            <a:pPr>
              <a:defRPr/>
            </a:pPr>
            <a:endParaRPr lang="pl-PL" sz="2400" b="1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pic>
        <p:nvPicPr>
          <p:cNvPr id="7" name="Picture 2" descr="C:\Users\Waive\Desktop\Team-Fortress-2-Oculus-Ri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20435" y="3990505"/>
            <a:ext cx="3513620" cy="196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Waive\Desktop\omni-virtual-reality-treadmi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30" y="3171122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360871"/>
            <a:ext cx="7137849" cy="612796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800" dirty="0" smtClean="0">
                <a:solidFill>
                  <a:srgbClr val="7F7F7F"/>
                </a:solidFill>
                <a:latin typeface="Sansation Bold"/>
                <a:ea typeface="ＭＳ Ｐゴシック" charset="-128"/>
                <a:cs typeface="Sansation Bold"/>
              </a:rPr>
              <a:t>   </a:t>
            </a: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Kinect ir Oculus Rift</a:t>
            </a:r>
            <a:endParaRPr lang="lt-LT" sz="28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  <a:p>
            <a:pPr algn="l">
              <a:spcBef>
                <a:spcPct val="50000"/>
              </a:spcBef>
              <a:defRPr/>
            </a:pPr>
            <a:endParaRPr lang="lt-LT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1" y="1637828"/>
            <a:ext cx="2805151" cy="1402576"/>
          </a:xfrm>
          <a:prstGeom prst="rect">
            <a:avLst/>
          </a:prstGeom>
        </p:spPr>
      </p:pic>
      <p:sp>
        <p:nvSpPr>
          <p:cNvPr id="8" name="Suapvalintas stačiakampis 8"/>
          <p:cNvSpPr/>
          <p:nvPr/>
        </p:nvSpPr>
        <p:spPr>
          <a:xfrm>
            <a:off x="336324" y="3423017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3 Kameros: Gylio, Infraraudonoji, paprastoji filmavimo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9" name="Suapvalintas stačiakampis 8"/>
          <p:cNvSpPr/>
          <p:nvPr/>
        </p:nvSpPr>
        <p:spPr>
          <a:xfrm>
            <a:off x="336324" y="4682034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Žmogaus kūno dalių atpažinimas ir fiksavimas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10" name="Suapvalintas stačiakampis 8"/>
          <p:cNvSpPr/>
          <p:nvPr/>
        </p:nvSpPr>
        <p:spPr>
          <a:xfrm>
            <a:off x="5061654" y="3423017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Reaguoja atitinkamai į žmogaus galvos pasisukimus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11" name="Suapvalintas stačiakampis 8"/>
          <p:cNvSpPr/>
          <p:nvPr/>
        </p:nvSpPr>
        <p:spPr>
          <a:xfrm>
            <a:off x="5061654" y="4682034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1080p rezoliucija, bevielės galimybės su Oculus Rift 2?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63" y="1252809"/>
            <a:ext cx="1708532" cy="17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3152634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Vizualizacija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8" y="1456466"/>
            <a:ext cx="8011236" cy="479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0" y="304425"/>
            <a:ext cx="4880298" cy="583695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600" dirty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	</a:t>
            </a:r>
            <a:r>
              <a:rPr lang="lt-LT" sz="2600" dirty="0" smtClean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Problemos ir iššūkiai</a:t>
            </a:r>
            <a:endParaRPr lang="lt-LT" sz="2600" dirty="0">
              <a:solidFill>
                <a:schemeClr val="bg1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grpSp>
        <p:nvGrpSpPr>
          <p:cNvPr id="8" name="Gruppierung 24"/>
          <p:cNvGrpSpPr>
            <a:grpSpLocks/>
          </p:cNvGrpSpPr>
          <p:nvPr/>
        </p:nvGrpSpPr>
        <p:grpSpPr bwMode="auto">
          <a:xfrm>
            <a:off x="1637553" y="1046049"/>
            <a:ext cx="1774825" cy="1757362"/>
            <a:chOff x="3402993" y="1448257"/>
            <a:chExt cx="2083803" cy="2083803"/>
          </a:xfrm>
        </p:grpSpPr>
        <p:sp>
          <p:nvSpPr>
            <p:cNvPr id="9" name="Oval 8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0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Signalo perdavimas iš akinių į kompiuterį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1" name="Gruppierung 24"/>
          <p:cNvGrpSpPr>
            <a:grpSpLocks/>
          </p:cNvGrpSpPr>
          <p:nvPr/>
        </p:nvGrpSpPr>
        <p:grpSpPr bwMode="auto">
          <a:xfrm>
            <a:off x="178241" y="2454081"/>
            <a:ext cx="1997593" cy="1757362"/>
            <a:chOff x="3402993" y="1448257"/>
            <a:chExt cx="2083803" cy="2083803"/>
          </a:xfrm>
        </p:grpSpPr>
        <p:sp>
          <p:nvSpPr>
            <p:cNvPr id="12" name="Oval 11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3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Stereoskopinės panoramos sukūrimas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4" name="Gruppierung 24"/>
          <p:cNvGrpSpPr>
            <a:grpSpLocks/>
          </p:cNvGrpSpPr>
          <p:nvPr/>
        </p:nvGrpSpPr>
        <p:grpSpPr bwMode="auto">
          <a:xfrm>
            <a:off x="1637553" y="3862113"/>
            <a:ext cx="1774825" cy="1757362"/>
            <a:chOff x="3402993" y="1448257"/>
            <a:chExt cx="2083803" cy="2083803"/>
          </a:xfrm>
        </p:grpSpPr>
        <p:sp>
          <p:nvSpPr>
            <p:cNvPr id="15" name="Oval 14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6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Objektų užfiksavimas panoramoje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7" name="Gruppierung 24"/>
          <p:cNvGrpSpPr>
            <a:grpSpLocks/>
          </p:cNvGrpSpPr>
          <p:nvPr/>
        </p:nvGrpSpPr>
        <p:grpSpPr bwMode="auto">
          <a:xfrm>
            <a:off x="3799363" y="888120"/>
            <a:ext cx="1272819" cy="1235831"/>
            <a:chOff x="3402993" y="1448257"/>
            <a:chExt cx="2083803" cy="2083803"/>
          </a:xfrm>
        </p:grpSpPr>
        <p:sp>
          <p:nvSpPr>
            <p:cNvPr id="18" name="Oval 17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9" name="Textfeld 26"/>
            <p:cNvSpPr txBox="1">
              <a:spLocks noChangeArrowheads="1"/>
            </p:cNvSpPr>
            <p:nvPr/>
          </p:nvSpPr>
          <p:spPr bwMode="auto">
            <a:xfrm>
              <a:off x="3406421" y="2176798"/>
              <a:ext cx="2076945" cy="47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Erdvės ribos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20" name="Gruppierung 24"/>
          <p:cNvGrpSpPr>
            <a:grpSpLocks/>
          </p:cNvGrpSpPr>
          <p:nvPr/>
        </p:nvGrpSpPr>
        <p:grpSpPr bwMode="auto">
          <a:xfrm>
            <a:off x="6597170" y="2389294"/>
            <a:ext cx="2393960" cy="1757362"/>
            <a:chOff x="3402993" y="1448257"/>
            <a:chExt cx="2083803" cy="2083803"/>
          </a:xfrm>
        </p:grpSpPr>
        <p:sp>
          <p:nvSpPr>
            <p:cNvPr id="21" name="Oval 20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22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Informacijos sinchronizavimas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23" name="Gruppierung 24"/>
          <p:cNvGrpSpPr>
            <a:grpSpLocks/>
          </p:cNvGrpSpPr>
          <p:nvPr/>
        </p:nvGrpSpPr>
        <p:grpSpPr bwMode="auto">
          <a:xfrm>
            <a:off x="5435672" y="3796089"/>
            <a:ext cx="1774825" cy="1757362"/>
            <a:chOff x="3402993" y="1448257"/>
            <a:chExt cx="2083803" cy="2083803"/>
          </a:xfrm>
        </p:grpSpPr>
        <p:sp>
          <p:nvSpPr>
            <p:cNvPr id="24" name="Oval 23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25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Žmogaus gestų apdorojimas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3605441" y="2017452"/>
            <a:ext cx="1660664" cy="289335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lt-LT" sz="25000" dirty="0" smtClean="0">
                <a:solidFill>
                  <a:srgbClr val="1B6162"/>
                </a:solidFill>
                <a:latin typeface="Sansation Regular"/>
                <a:cs typeface="Sansation Regular"/>
              </a:rPr>
              <a:t>?</a:t>
            </a:r>
            <a:endParaRPr lang="en-US" sz="25000" dirty="0">
              <a:solidFill>
                <a:srgbClr val="1B6162"/>
              </a:solidFill>
              <a:latin typeface="Sansation Regular"/>
              <a:cs typeface="Sansation Regular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95" y="4910805"/>
            <a:ext cx="1708532" cy="1708532"/>
          </a:xfrm>
          <a:prstGeom prst="rect">
            <a:avLst/>
          </a:prstGeom>
        </p:spPr>
      </p:pic>
      <p:grpSp>
        <p:nvGrpSpPr>
          <p:cNvPr id="28" name="Gruppierung 24"/>
          <p:cNvGrpSpPr>
            <a:grpSpLocks/>
          </p:cNvGrpSpPr>
          <p:nvPr/>
        </p:nvGrpSpPr>
        <p:grpSpPr bwMode="auto">
          <a:xfrm>
            <a:off x="5423274" y="981833"/>
            <a:ext cx="1774825" cy="1757362"/>
            <a:chOff x="3402993" y="1448257"/>
            <a:chExt cx="2083803" cy="2083803"/>
          </a:xfrm>
        </p:grpSpPr>
        <p:sp>
          <p:nvSpPr>
            <p:cNvPr id="29" name="Oval 28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30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Žmogaus pasisukimo kampo nustatymas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389092"/>
            <a:ext cx="4670779" cy="598687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600" dirty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	</a:t>
            </a:r>
            <a:r>
              <a:rPr lang="lt-LT" sz="2600" dirty="0" smtClean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Technologijos taikymai</a:t>
            </a:r>
            <a:endParaRPr lang="lt-LT" sz="2600" dirty="0">
              <a:solidFill>
                <a:schemeClr val="bg1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sp>
        <p:nvSpPr>
          <p:cNvPr id="13" name="Textfeld 6"/>
          <p:cNvSpPr txBox="1">
            <a:spLocks noChangeArrowheads="1"/>
          </p:cNvSpPr>
          <p:nvPr/>
        </p:nvSpPr>
        <p:spPr bwMode="auto">
          <a:xfrm>
            <a:off x="211667" y="2230280"/>
            <a:ext cx="3050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 Regular"/>
                <a:cs typeface="Sansation Regular"/>
              </a:rPr>
              <a:t>tekstas</a:t>
            </a:r>
            <a:endParaRPr lang="pl-PL" sz="1600" dirty="0">
              <a:solidFill>
                <a:schemeClr val="tx1">
                  <a:lumMod val="50000"/>
                  <a:lumOff val="50000"/>
                </a:schemeClr>
              </a:solidFill>
              <a:latin typeface="Sansation Regular"/>
              <a:cs typeface="Sansation Regular"/>
            </a:endParaRPr>
          </a:p>
        </p:txBody>
      </p:sp>
      <p:sp>
        <p:nvSpPr>
          <p:cNvPr id="3" name="Oval 2"/>
          <p:cNvSpPr/>
          <p:nvPr/>
        </p:nvSpPr>
        <p:spPr>
          <a:xfrm rot="10800000">
            <a:off x="5801224" y="2289150"/>
            <a:ext cx="3041078" cy="3042954"/>
          </a:xfrm>
          <a:prstGeom prst="ellipse">
            <a:avLst/>
          </a:prstGeom>
          <a:solidFill>
            <a:srgbClr val="207374"/>
          </a:solidFill>
          <a:ln w="63500" cmpd="sng">
            <a:solidFill>
              <a:srgbClr val="74A8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 rot="10800000">
            <a:off x="3050191" y="2289150"/>
            <a:ext cx="3041078" cy="3042954"/>
          </a:xfrm>
          <a:prstGeom prst="ellipse">
            <a:avLst/>
          </a:prstGeom>
          <a:solidFill>
            <a:srgbClr val="74A8AC"/>
          </a:solidFill>
          <a:ln w="63500" cmpd="sng">
            <a:solidFill>
              <a:srgbClr val="398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 rot="10800000">
            <a:off x="319443" y="2289150"/>
            <a:ext cx="3041078" cy="3042954"/>
          </a:xfrm>
          <a:prstGeom prst="ellipse">
            <a:avLst/>
          </a:prstGeom>
          <a:solidFill>
            <a:srgbClr val="1B6162"/>
          </a:solidFill>
          <a:ln w="63500" cmpd="sng">
            <a:solidFill>
              <a:srgbClr val="2073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2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6794">
            <a:off x="6120885" y="2295200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93698">
            <a:off x="2188057" y="2211655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0723">
            <a:off x="4117110" y="2197075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6"/>
          <p:cNvSpPr txBox="1">
            <a:spLocks/>
          </p:cNvSpPr>
          <p:nvPr/>
        </p:nvSpPr>
        <p:spPr>
          <a:xfrm>
            <a:off x="981457" y="3482165"/>
            <a:ext cx="1918416" cy="658340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Švietimas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3629071" y="3481874"/>
            <a:ext cx="2021836" cy="980484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Pramogos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6183977" y="3246648"/>
            <a:ext cx="2565616" cy="1039860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Technologijos vystymas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7" y="1080873"/>
            <a:ext cx="1024866" cy="1024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11" y="1381443"/>
            <a:ext cx="1487606" cy="5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6452" y="2859266"/>
            <a:ext cx="5853223" cy="29962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lt-LT" dirty="0" smtClean="0">
                <a:latin typeface="Sansation Regular"/>
                <a:cs typeface="Sansation Regular"/>
              </a:rPr>
              <a:t>Ačiū už dėmesį</a:t>
            </a:r>
            <a:r>
              <a:rPr lang="en-US" dirty="0" smtClean="0">
                <a:latin typeface="Sansation Regular"/>
                <a:cs typeface="Sansation Regular"/>
              </a:rPr>
              <a:t>!</a:t>
            </a:r>
            <a:endParaRPr lang="en-US" dirty="0">
              <a:latin typeface="Sansation Regular"/>
              <a:cs typeface="Sansation Regular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86583"/>
      </p:ext>
    </p:extLst>
  </p:cSld>
  <p:clrMapOvr>
    <a:masterClrMapping/>
  </p:clrMapOvr>
</p:sld>
</file>

<file path=ppt/theme/theme1.xml><?xml version="1.0" encoding="utf-8"?>
<a:theme xmlns:a="http://schemas.openxmlformats.org/drawingml/2006/main" name="KTU_2013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noFill/>
        </a:ln>
        <a:effectLst/>
      </a:spPr>
      <a:bodyPr anchor="ctr"/>
      <a:lstStyle>
        <a:defPPr algn="ctr" defTabSz="457200" fontAlgn="base">
          <a:spcBef>
            <a:spcPct val="0"/>
          </a:spcBef>
          <a:spcAft>
            <a:spcPct val="0"/>
          </a:spcAft>
          <a:defRPr sz="1100" kern="1200" dirty="0">
            <a:solidFill>
              <a:prstClr val="black"/>
            </a:solidFill>
            <a:latin typeface="Sansation Regular"/>
            <a:cs typeface="Sansation Regular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EF32FA-3654-42BD-A17E-56115C08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081F00-13F5-409A-9B57-A7DA24CCE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B6F456-3895-48C9-B1E9-6D169D50D97A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1936</TotalTime>
  <Words>118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ＭＳ Ｐゴシック</vt:lpstr>
      <vt:lpstr>Arial</vt:lpstr>
      <vt:lpstr>Calibri</vt:lpstr>
      <vt:lpstr>Courier New</vt:lpstr>
      <vt:lpstr>Sansation</vt:lpstr>
      <vt:lpstr>Sansation Bold</vt:lpstr>
      <vt:lpstr>Sansation Regular</vt:lpstr>
      <vt:lpstr>Verdana</vt:lpstr>
      <vt:lpstr>KTU_2013</vt:lpstr>
      <vt:lpstr>Vir²realism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Ačiū už dėmesį!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petkus09@gmail.com</cp:lastModifiedBy>
  <cp:revision>203</cp:revision>
  <dcterms:created xsi:type="dcterms:W3CDTF">2013-02-02T13:54:10Z</dcterms:created>
  <dcterms:modified xsi:type="dcterms:W3CDTF">2013-10-01T22:25:34Z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